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845" r:id="rId2"/>
  </p:sldMasterIdLst>
  <p:sldIdLst>
    <p:sldId id="256" r:id="rId3"/>
    <p:sldId id="257" r:id="rId4"/>
    <p:sldId id="258" r:id="rId5"/>
    <p:sldId id="291" r:id="rId6"/>
    <p:sldId id="263" r:id="rId7"/>
    <p:sldId id="278" r:id="rId8"/>
    <p:sldId id="266" r:id="rId9"/>
    <p:sldId id="279" r:id="rId10"/>
    <p:sldId id="280" r:id="rId11"/>
    <p:sldId id="264" r:id="rId12"/>
    <p:sldId id="277" r:id="rId13"/>
    <p:sldId id="275" r:id="rId14"/>
    <p:sldId id="269" r:id="rId15"/>
    <p:sldId id="273" r:id="rId16"/>
    <p:sldId id="270" r:id="rId17"/>
    <p:sldId id="272" r:id="rId18"/>
    <p:sldId id="274" r:id="rId19"/>
    <p:sldId id="268" r:id="rId20"/>
    <p:sldId id="282" r:id="rId21"/>
    <p:sldId id="281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2" r:id="rId31"/>
    <p:sldId id="259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99C6"/>
    <a:srgbClr val="990099"/>
    <a:srgbClr val="109618"/>
    <a:srgbClr val="DC3912"/>
    <a:srgbClr val="3366CC"/>
    <a:srgbClr val="CC00CC"/>
    <a:srgbClr val="CC00F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4" autoAdjust="0"/>
    <p:restoredTop sz="94660"/>
  </p:normalViewPr>
  <p:slideViewPr>
    <p:cSldViewPr snapToGrid="0">
      <p:cViewPr>
        <p:scale>
          <a:sx n="40" d="100"/>
          <a:sy n="40" d="100"/>
        </p:scale>
        <p:origin x="1496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921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215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62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3320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9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036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51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11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860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6515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470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15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90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19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650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3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018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87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0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278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8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5740C4C2-2824-4688-B890-B6D8B72169D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3ADAF6ED-FD21-4E34-A5B2-2CF8DE9AE9D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62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8.xml"/><Relationship Id="rId1" Type="http://schemas.openxmlformats.org/officeDocument/2006/relationships/video" Target="https://www.youtube.com/embed/wLtRBkzK_6g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zapt.io/tja8bwsk" TargetMode="Externa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c.ualberta.ca/staff/olenka.bilash/best%20of%20bilash/listening.html" TargetMode="External"/><Relationship Id="rId2" Type="http://schemas.openxmlformats.org/officeDocument/2006/relationships/hyperlink" Target="http://www.actfl.org/publications/guidelines-and-manuals/actfl-proficiency-guidelines-2012/english/listening" TargetMode="Externa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://www.mezzoguild.com/how-to-improve-foreign-language-comprehension/" TargetMode="External"/><Relationship Id="rId4" Type="http://schemas.openxmlformats.org/officeDocument/2006/relationships/hyperlink" Target="http://www.cc.kyoto-su.ac.jp/information/tesl-ej/ej32/a2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Building Listening Comprehe</a:t>
            </a:r>
            <a:r>
              <a:rPr lang="en-US" dirty="0" smtClean="0"/>
              <a:t>nsion through </a:t>
            </a:r>
            <a:r>
              <a:rPr lang="en-US" dirty="0"/>
              <a:t>A</a:t>
            </a:r>
            <a:r>
              <a:rPr lang="en-US" dirty="0" smtClean="0"/>
              <a:t>uthentic French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Anna Cartwright</a:t>
            </a:r>
          </a:p>
          <a:p>
            <a:r>
              <a:rPr lang="en-US" dirty="0" smtClean="0"/>
              <a:t>Orchard Park High 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91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982159"/>
          </a:xfrm>
        </p:spPr>
        <p:txBody>
          <a:bodyPr/>
          <a:lstStyle/>
          <a:p>
            <a:r>
              <a:rPr lang="en-US" dirty="0" smtClean="0"/>
              <a:t>Speed shock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Students need frequent exposure to authentic </a:t>
            </a:r>
            <a:r>
              <a:rPr lang="en-US" sz="2800" dirty="0" smtClean="0"/>
              <a:t>sources.</a:t>
            </a:r>
            <a:endParaRPr lang="en-US" sz="2600" dirty="0" smtClean="0"/>
          </a:p>
          <a:p>
            <a:r>
              <a:rPr lang="en-US" sz="2800" dirty="0" smtClean="0"/>
              <a:t>Students need repetition of each source.</a:t>
            </a:r>
            <a:endParaRPr lang="en-US" sz="2800" dirty="0" smtClean="0"/>
          </a:p>
          <a:p>
            <a:r>
              <a:rPr lang="en-US" sz="2800" dirty="0" smtClean="0"/>
              <a:t>Students need attainable listening goals and/or </a:t>
            </a:r>
            <a:r>
              <a:rPr lang="en-US" sz="2800" dirty="0" smtClean="0"/>
              <a:t>manageable </a:t>
            </a:r>
            <a:r>
              <a:rPr lang="en-US" sz="2800" dirty="0" smtClean="0"/>
              <a:t>tasks for each listen.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29785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5726" y="28575"/>
            <a:ext cx="1514474" cy="6829425"/>
          </a:xfrm>
          <a:prstGeom prst="rect">
            <a:avLst/>
          </a:prstGeom>
        </p:spPr>
        <p:txBody>
          <a:bodyPr vert="vert270" lIns="91440" tIns="45720" rIns="91440" bIns="45720" rtlCol="0" anchor="t">
            <a:normAutofit fontScale="70000" lnSpcReduction="20000"/>
          </a:bodyPr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Multiple Listens with Multiple goals</a:t>
            </a:r>
            <a:endParaRPr lang="en-US" sz="7200" dirty="0"/>
          </a:p>
        </p:txBody>
      </p:sp>
      <p:pic>
        <p:nvPicPr>
          <p:cNvPr id="2" name="Toi Plus Moi (Fade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30500" y="454025"/>
            <a:ext cx="406400" cy="40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6635" y="238125"/>
            <a:ext cx="7755815" cy="633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71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87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34" r="1803" b="1511"/>
          <a:stretch/>
        </p:blipFill>
        <p:spPr>
          <a:xfrm>
            <a:off x="3905572" y="190500"/>
            <a:ext cx="8136611" cy="65667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572" y="327667"/>
            <a:ext cx="8210550" cy="5800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1072" y="210550"/>
            <a:ext cx="8229600" cy="4933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7259" y="193496"/>
            <a:ext cx="8277225" cy="3924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53545" y="3589747"/>
            <a:ext cx="7793872" cy="400110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Layer 1:  </a:t>
            </a:r>
            <a:r>
              <a:rPr lang="en-US" sz="2000" b="1" dirty="0" err="1" smtClean="0">
                <a:solidFill>
                  <a:schemeClr val="bg1"/>
                </a:solidFill>
                <a:latin typeface="+mj-lt"/>
              </a:rPr>
              <a:t>Prelistening</a:t>
            </a:r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 (Context and Vocabulary)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8049" y="6245509"/>
            <a:ext cx="7809368" cy="400110"/>
          </a:xfrm>
          <a:prstGeom prst="rect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Layer 4:   Precision Listening (Cloze)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8048" y="5584048"/>
            <a:ext cx="7795648" cy="400110"/>
          </a:xfrm>
          <a:prstGeom prst="rect">
            <a:avLst/>
          </a:prstGeom>
          <a:solidFill>
            <a:srgbClr val="4472C4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Layer 3:   Big Ideas / Detail Listen (Reading Comp)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53545" y="4555069"/>
            <a:ext cx="7795648" cy="400110"/>
          </a:xfrm>
          <a:prstGeom prst="rect">
            <a:avLst/>
          </a:prstGeom>
          <a:solidFill>
            <a:srgbClr val="CC00CC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Layer 2: First Listen (Note Taking)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5726" y="28575"/>
            <a:ext cx="1514474" cy="6829425"/>
          </a:xfrm>
          <a:prstGeom prst="rect">
            <a:avLst/>
          </a:prstGeom>
        </p:spPr>
        <p:txBody>
          <a:bodyPr vert="vert270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Layered Listening</a:t>
            </a:r>
            <a:endParaRPr lang="en-US" sz="72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09114" y="59167"/>
            <a:ext cx="1514474" cy="6829425"/>
          </a:xfrm>
          <a:prstGeom prst="rect">
            <a:avLst/>
          </a:prstGeom>
        </p:spPr>
        <p:txBody>
          <a:bodyPr vert="vert270" lIns="91440" tIns="45720" rIns="91440" bIns="45720" rtlCol="0" anchor="t">
            <a:normAutofit fontScale="70000" lnSpcReduction="20000"/>
          </a:bodyPr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(</a:t>
            </a:r>
            <a:r>
              <a:rPr lang="en-US" sz="7200" dirty="0" err="1" smtClean="0"/>
              <a:t>Écoutons</a:t>
            </a:r>
            <a:r>
              <a:rPr lang="en-US" sz="7200" dirty="0" smtClean="0"/>
              <a:t> par </a:t>
            </a:r>
            <a:r>
              <a:rPr lang="en-US" sz="7200" dirty="0" err="1" smtClean="0"/>
              <a:t>étape</a:t>
            </a:r>
            <a:r>
              <a:rPr lang="en-US" sz="7200" dirty="0" smtClean="0"/>
              <a:t>)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4273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Lack of knowledge of linguistic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2438399"/>
            <a:ext cx="8770571" cy="404191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Students need help </a:t>
            </a:r>
            <a:r>
              <a:rPr lang="en-US" sz="2800" dirty="0" smtClean="0"/>
              <a:t>recognizing what are learning and what </a:t>
            </a:r>
            <a:r>
              <a:rPr lang="en-US" sz="2800" dirty="0" smtClean="0"/>
              <a:t>they should already know.</a:t>
            </a:r>
          </a:p>
          <a:p>
            <a:pPr lvl="1"/>
            <a:r>
              <a:rPr lang="en-US" sz="2600" dirty="0" smtClean="0"/>
              <a:t>Vocabulary</a:t>
            </a:r>
          </a:p>
          <a:p>
            <a:pPr lvl="1"/>
            <a:r>
              <a:rPr lang="en-US" sz="2600" dirty="0" smtClean="0"/>
              <a:t>Cognates</a:t>
            </a:r>
          </a:p>
          <a:p>
            <a:pPr lvl="1"/>
            <a:r>
              <a:rPr lang="en-US" sz="2600" dirty="0" smtClean="0"/>
              <a:t>Tenses and Grammar Structures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5010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5726" y="28575"/>
            <a:ext cx="1514474" cy="6829425"/>
          </a:xfrm>
          <a:prstGeom prst="rect">
            <a:avLst/>
          </a:prstGeom>
        </p:spPr>
        <p:txBody>
          <a:bodyPr vert="vert270">
            <a:normAutofit/>
          </a:bodyPr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smtClean="0"/>
              <a:t>Modified Cloze</a:t>
            </a:r>
            <a:endParaRPr lang="en-US" sz="7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450" y="-1"/>
            <a:ext cx="8591550" cy="689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06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6" y="28575"/>
            <a:ext cx="1514474" cy="6829425"/>
          </a:xfrm>
        </p:spPr>
        <p:txBody>
          <a:bodyPr vert="vert270">
            <a:normAutofit/>
          </a:bodyPr>
          <a:lstStyle/>
          <a:p>
            <a:r>
              <a:rPr lang="en-US" sz="7200" dirty="0" smtClean="0"/>
              <a:t>Modified Cloze</a:t>
            </a:r>
            <a:endParaRPr lang="en-US" sz="7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4838"/>
          <a:stretch/>
        </p:blipFill>
        <p:spPr>
          <a:xfrm>
            <a:off x="2552700" y="88826"/>
            <a:ext cx="9572625" cy="67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61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5726" y="28575"/>
            <a:ext cx="1514474" cy="6829425"/>
          </a:xfrm>
          <a:prstGeom prst="rect">
            <a:avLst/>
          </a:prstGeom>
        </p:spPr>
        <p:txBody>
          <a:bodyPr vert="vert270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Cloze</a:t>
            </a:r>
            <a:endParaRPr lang="en-US" sz="7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745" y="575939"/>
            <a:ext cx="9960655" cy="573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2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5726" y="28575"/>
            <a:ext cx="1514474" cy="6829425"/>
          </a:xfrm>
          <a:prstGeom prst="rect">
            <a:avLst/>
          </a:prstGeom>
        </p:spPr>
        <p:txBody>
          <a:bodyPr vert="vert270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Music Bingo</a:t>
            </a:r>
            <a:endParaRPr lang="en-US" sz="7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8575"/>
            <a:ext cx="3532182" cy="6829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962" y="-15497"/>
            <a:ext cx="69050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19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Lack of knowledge of linguistic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2438399"/>
            <a:ext cx="8770571" cy="404191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Students need context for texts.</a:t>
            </a:r>
          </a:p>
          <a:p>
            <a:pPr lvl="1"/>
            <a:r>
              <a:rPr lang="en-US" sz="2600" dirty="0" smtClean="0"/>
              <a:t>Pre-listening documents</a:t>
            </a:r>
          </a:p>
          <a:p>
            <a:pPr lvl="1"/>
            <a:r>
              <a:rPr lang="en-US" sz="2600" dirty="0" smtClean="0"/>
              <a:t>Background information</a:t>
            </a:r>
          </a:p>
          <a:p>
            <a:pPr lvl="1"/>
            <a:r>
              <a:rPr lang="en-US" sz="2600" dirty="0" smtClean="0"/>
              <a:t>Visual </a:t>
            </a:r>
            <a:r>
              <a:rPr lang="en-US" sz="2600" dirty="0" smtClean="0"/>
              <a:t>cues</a:t>
            </a:r>
            <a:endParaRPr lang="en-US" sz="2600" dirty="0" smtClean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9989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259" y="193496"/>
            <a:ext cx="8277225" cy="3924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53545" y="3589747"/>
            <a:ext cx="7793872" cy="400110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Layer 1:  </a:t>
            </a:r>
            <a:r>
              <a:rPr lang="en-US" sz="2000" b="1" dirty="0" err="1" smtClean="0">
                <a:solidFill>
                  <a:schemeClr val="bg1"/>
                </a:solidFill>
                <a:latin typeface="+mj-lt"/>
              </a:rPr>
              <a:t>Prelistening</a:t>
            </a:r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 (Context and Vocabulary)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5726" y="28575"/>
            <a:ext cx="1514474" cy="6829425"/>
          </a:xfrm>
          <a:prstGeom prst="rect">
            <a:avLst/>
          </a:prstGeom>
        </p:spPr>
        <p:txBody>
          <a:bodyPr vert="vert270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Layered Listening</a:t>
            </a:r>
            <a:endParaRPr lang="en-US" sz="72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09114" y="59167"/>
            <a:ext cx="1514474" cy="6829425"/>
          </a:xfrm>
          <a:prstGeom prst="rect">
            <a:avLst/>
          </a:prstGeom>
        </p:spPr>
        <p:txBody>
          <a:bodyPr vert="vert270" lIns="91440" tIns="45720" rIns="91440" bIns="45720" rtlCol="0" anchor="t">
            <a:normAutofit fontScale="70000" lnSpcReduction="20000"/>
          </a:bodyPr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(</a:t>
            </a:r>
            <a:r>
              <a:rPr lang="en-US" sz="7200" dirty="0" err="1" smtClean="0"/>
              <a:t>Écoutons</a:t>
            </a:r>
            <a:r>
              <a:rPr lang="en-US" sz="7200" dirty="0" smtClean="0"/>
              <a:t> par </a:t>
            </a:r>
            <a:r>
              <a:rPr lang="en-US" sz="7200" dirty="0" err="1" smtClean="0"/>
              <a:t>étape</a:t>
            </a:r>
            <a:r>
              <a:rPr lang="en-US" sz="7200" dirty="0" smtClean="0"/>
              <a:t>)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97494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048572"/>
              </p:ext>
            </p:extLst>
          </p:nvPr>
        </p:nvGraphicFramePr>
        <p:xfrm>
          <a:off x="312375" y="457200"/>
          <a:ext cx="11531281" cy="64008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787181"/>
                <a:gridCol w="3113216"/>
                <a:gridCol w="3610006"/>
                <a:gridCol w="4020878"/>
              </a:tblGrid>
              <a:tr h="337195">
                <a:tc>
                  <a:txBody>
                    <a:bodyPr/>
                    <a:lstStyle/>
                    <a:p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Novice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Intermediate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Advanced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134077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Low</a:t>
                      </a:r>
                      <a:endParaRPr lang="en-US" b="1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Recognizes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isolated words and high frequency phrases in context.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 sentence-length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speech is understandable in certain contexts.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Little to no comprehension of oral texts.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short, conventional narrative and descriptive texts.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 main facts and supporting details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Uneven comprehension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134077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Mid</a:t>
                      </a:r>
                      <a:endParaRPr lang="en-US" b="1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Recognizes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high-frequency phrases, cognates and borrowed words.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Comprehends one phrase at a time.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Repetition needed.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Comprehends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sentence-length speech in many contexts.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Comprehends accurately when topics are familiar.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May derive limited meaning from oral texts.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 most conventional narrative and descriptive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texts.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 main facts and many supporting details.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Comprehends using situational knowledge and understanding of the language.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134077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High</a:t>
                      </a:r>
                      <a:endParaRPr lang="en-US" b="1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 some sentence-length speech in some contexts.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Requires some contextual support.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Uneven comprehension.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Understands, with ease and confidence, 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sentence-length speech in many contexts.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Derives substantial meaning from oral texts with some gaps in understanding.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Understands, with ease and confidence, narrative and descriptive texts of any length.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Comprehends facts and complex factual material.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Recognizes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speaker-intended inferences.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Gaps in comprehension may occur when dealing with abstract issues.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3400" y="65316"/>
            <a:ext cx="11310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4472C4"/>
                </a:solidFill>
              </a:rPr>
              <a:t>ACTFL Proficiency Guidelines for Listening Comprehension</a:t>
            </a:r>
            <a:endParaRPr lang="en-US" b="1" dirty="0">
              <a:solidFill>
                <a:srgbClr val="447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4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228" y="133350"/>
            <a:ext cx="9602559" cy="656748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5726" y="28575"/>
            <a:ext cx="1514474" cy="6829425"/>
          </a:xfrm>
          <a:prstGeom prst="rect">
            <a:avLst/>
          </a:prstGeom>
        </p:spPr>
        <p:txBody>
          <a:bodyPr vert="vert270" lIns="91440" tIns="45720" rIns="91440" bIns="45720" rtlCol="0" anchor="t">
            <a:normAutofit fontScale="77500" lnSpcReduction="20000"/>
          </a:bodyPr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Pre-Read questions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6227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228" y="133350"/>
            <a:ext cx="9602559" cy="656748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5726" y="28575"/>
            <a:ext cx="1514474" cy="6829425"/>
          </a:xfrm>
          <a:prstGeom prst="rect">
            <a:avLst/>
          </a:prstGeom>
        </p:spPr>
        <p:txBody>
          <a:bodyPr vert="vert270" lIns="91440" tIns="45720" rIns="91440" bIns="45720" rtlCol="0" anchor="t">
            <a:normAutofit fontScale="77500" lnSpcReduction="20000"/>
          </a:bodyPr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Pre-Read questions</a:t>
            </a:r>
            <a:endParaRPr lang="en-US" sz="7200" dirty="0"/>
          </a:p>
        </p:txBody>
      </p:sp>
      <p:sp>
        <p:nvSpPr>
          <p:cNvPr id="3" name="Rectangle 2"/>
          <p:cNvSpPr/>
          <p:nvPr/>
        </p:nvSpPr>
        <p:spPr>
          <a:xfrm>
            <a:off x="4286250" y="1666875"/>
            <a:ext cx="5800725" cy="800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10075" y="2933700"/>
            <a:ext cx="5800725" cy="800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10075" y="4183856"/>
            <a:ext cx="5800725" cy="800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14144" y="5381624"/>
            <a:ext cx="5800725" cy="1247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5726" y="28575"/>
            <a:ext cx="1514474" cy="6829425"/>
          </a:xfrm>
          <a:prstGeom prst="rect">
            <a:avLst/>
          </a:prstGeom>
        </p:spPr>
        <p:txBody>
          <a:bodyPr vert="vert270" lIns="91440" tIns="45720" rIns="91440" bIns="45720" rtlCol="0" anchor="t">
            <a:normAutofit fontScale="77500" lnSpcReduction="20000"/>
          </a:bodyPr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Audiovisual sources</a:t>
            </a:r>
            <a:endParaRPr lang="en-US" sz="7200" dirty="0"/>
          </a:p>
        </p:txBody>
      </p:sp>
      <p:pic>
        <p:nvPicPr>
          <p:cNvPr id="6" name="wLtRBkzK_6g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43075" y="980480"/>
            <a:ext cx="8705850" cy="489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22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5726" y="28575"/>
            <a:ext cx="1514474" cy="6829425"/>
          </a:xfrm>
          <a:prstGeom prst="rect">
            <a:avLst/>
          </a:prstGeom>
        </p:spPr>
        <p:txBody>
          <a:bodyPr vert="vert270" lIns="91440" tIns="45720" rIns="91440" bIns="45720" rtlCol="0" anchor="t">
            <a:normAutofit fontScale="77500" lnSpcReduction="20000"/>
          </a:bodyPr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Audiovisual sources</a:t>
            </a:r>
            <a:endParaRPr lang="en-US" sz="7200" dirty="0"/>
          </a:p>
        </p:txBody>
      </p:sp>
      <p:sp>
        <p:nvSpPr>
          <p:cNvPr id="3" name="Rectangle 2"/>
          <p:cNvSpPr/>
          <p:nvPr/>
        </p:nvSpPr>
        <p:spPr>
          <a:xfrm>
            <a:off x="3796175" y="1663184"/>
            <a:ext cx="839582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dirty="0">
                <a:hlinkClick r:id="rId2"/>
              </a:rPr>
              <a:t>http://</a:t>
            </a:r>
            <a:r>
              <a:rPr lang="en-US" sz="6600" dirty="0" smtClean="0">
                <a:hlinkClick r:id="rId2"/>
              </a:rPr>
              <a:t>zapt.io/tja8bwsk</a:t>
            </a:r>
            <a:r>
              <a:rPr lang="en-US" sz="6600" dirty="0" smtClean="0"/>
              <a:t> 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64804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2" cy="1560716"/>
          </a:xfrm>
        </p:spPr>
        <p:txBody>
          <a:bodyPr/>
          <a:lstStyle/>
          <a:p>
            <a:r>
              <a:rPr lang="en-US" dirty="0" smtClean="0"/>
              <a:t>Where can teachers find appropriate authentic sources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4450" y="2438400"/>
            <a:ext cx="6579821" cy="3651504"/>
          </a:xfrm>
        </p:spPr>
        <p:txBody>
          <a:bodyPr>
            <a:noAutofit/>
          </a:bodyPr>
          <a:lstStyle/>
          <a:p>
            <a:r>
              <a:rPr lang="en-US" sz="2800" dirty="0" smtClean="0"/>
              <a:t>Audiovisual sources</a:t>
            </a:r>
          </a:p>
          <a:p>
            <a:pPr lvl="1"/>
            <a:r>
              <a:rPr lang="en-US" sz="2400" dirty="0" err="1" smtClean="0"/>
              <a:t>Youtube</a:t>
            </a:r>
            <a:r>
              <a:rPr lang="en-US" sz="2400" dirty="0" smtClean="0"/>
              <a:t> channels created throughout the French Speaking World</a:t>
            </a:r>
          </a:p>
          <a:p>
            <a:pPr lvl="1"/>
            <a:r>
              <a:rPr lang="en-US" sz="2400" dirty="0" smtClean="0"/>
              <a:t>Websites for TV Channels from throughout the French Speaking World &amp; TV5MONDE</a:t>
            </a:r>
          </a:p>
          <a:p>
            <a:pPr lvl="1"/>
            <a:r>
              <a:rPr lang="en-US" sz="2400" dirty="0" smtClean="0"/>
              <a:t>Facebook and Twitter feeds of Francophone news sources, sports teams, websites, celebrities, </a:t>
            </a:r>
            <a:r>
              <a:rPr lang="en-US" sz="2400" dirty="0" err="1" smtClean="0"/>
              <a:t>etc</a:t>
            </a: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5398"/>
          <a:stretch/>
        </p:blipFill>
        <p:spPr>
          <a:xfrm>
            <a:off x="552450" y="2281461"/>
            <a:ext cx="4324350" cy="444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02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can teachers find appropriate authentic sources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Audio sources</a:t>
            </a:r>
          </a:p>
          <a:p>
            <a:pPr lvl="1"/>
            <a:r>
              <a:rPr lang="en-US" dirty="0" smtClean="0"/>
              <a:t>Websites of Radio Stations</a:t>
            </a:r>
          </a:p>
          <a:p>
            <a:pPr lvl="2"/>
            <a:r>
              <a:rPr lang="en-US" b="1" i="0" dirty="0" smtClean="0"/>
              <a:t>France</a:t>
            </a:r>
            <a:r>
              <a:rPr lang="en-US" i="0" dirty="0" smtClean="0"/>
              <a:t>: RFI, RFO, France Inter, France Bleu, France Info, Europe 1, NRJ, </a:t>
            </a:r>
            <a:r>
              <a:rPr lang="en-US" i="0" dirty="0" err="1" smtClean="0"/>
              <a:t>Chérie</a:t>
            </a:r>
            <a:r>
              <a:rPr lang="en-US" i="0" dirty="0" smtClean="0"/>
              <a:t> FM, RTL, RTL 2</a:t>
            </a:r>
          </a:p>
          <a:p>
            <a:pPr lvl="2"/>
            <a:r>
              <a:rPr lang="en-US" b="1" i="0" dirty="0" smtClean="0"/>
              <a:t>Belgium</a:t>
            </a:r>
            <a:r>
              <a:rPr lang="en-US" i="0" dirty="0" smtClean="0"/>
              <a:t>:  La Première,  Classic 21, Bel RTL</a:t>
            </a:r>
          </a:p>
          <a:p>
            <a:pPr lvl="2"/>
            <a:r>
              <a:rPr lang="en-US" b="1" i="0" dirty="0" smtClean="0"/>
              <a:t>Switzerland: </a:t>
            </a:r>
            <a:r>
              <a:rPr lang="en-US" i="0" dirty="0" smtClean="0"/>
              <a:t> La 1ère (RTS), </a:t>
            </a:r>
            <a:r>
              <a:rPr lang="en-US" i="0" dirty="0" err="1" smtClean="0"/>
              <a:t>Espace</a:t>
            </a:r>
            <a:r>
              <a:rPr lang="en-US" i="0" dirty="0" smtClean="0"/>
              <a:t> 2</a:t>
            </a:r>
          </a:p>
          <a:p>
            <a:pPr lvl="2"/>
            <a:r>
              <a:rPr lang="en-US" b="1" i="0" dirty="0" smtClean="0"/>
              <a:t>Canada:</a:t>
            </a:r>
            <a:r>
              <a:rPr lang="en-US" i="0" dirty="0" smtClean="0"/>
              <a:t> </a:t>
            </a:r>
            <a:r>
              <a:rPr lang="en-US" i="0" dirty="0" err="1" smtClean="0"/>
              <a:t>Ici</a:t>
            </a:r>
            <a:r>
              <a:rPr lang="en-US" i="0" dirty="0" smtClean="0"/>
              <a:t> Radio-Canada Première </a:t>
            </a:r>
            <a:endParaRPr lang="en-US" b="1" i="0" dirty="0" smtClean="0"/>
          </a:p>
          <a:p>
            <a:pPr lvl="1"/>
            <a:r>
              <a:rPr lang="en-US" dirty="0" smtClean="0"/>
              <a:t>iTunes Podcasts</a:t>
            </a:r>
          </a:p>
        </p:txBody>
      </p:sp>
    </p:spTree>
    <p:extLst>
      <p:ext uri="{BB962C8B-B14F-4D97-AF65-F5344CB8AC3E}">
        <p14:creationId xmlns:p14="http://schemas.microsoft.com/office/powerpoint/2010/main" val="59303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90576" y="568345"/>
            <a:ext cx="10913696" cy="9651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How do I save a source I found ? 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17022"/>
          <a:stretch/>
        </p:blipFill>
        <p:spPr>
          <a:xfrm>
            <a:off x="3043987" y="1352551"/>
            <a:ext cx="5597065" cy="54673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26591"/>
          <a:stretch/>
        </p:blipFill>
        <p:spPr>
          <a:xfrm>
            <a:off x="2937395" y="1362075"/>
            <a:ext cx="6349480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1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33333E-6 L 0.25 3.33333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90576" y="568345"/>
            <a:ext cx="10913696" cy="9651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How do I save a source I found ? 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3525"/>
            <a:ext cx="12192000" cy="3810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743200" y="4829175"/>
            <a:ext cx="3829050" cy="257175"/>
          </a:xfrm>
          <a:prstGeom prst="rect">
            <a:avLst/>
          </a:prstGeom>
          <a:solidFill>
            <a:srgbClr val="FFFF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>
            <a:off x="11515725" y="4957762"/>
            <a:ext cx="542925" cy="108585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8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31364"/>
          <a:stretch/>
        </p:blipFill>
        <p:spPr>
          <a:xfrm>
            <a:off x="389549" y="1391840"/>
            <a:ext cx="11715750" cy="4523185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790576" y="568345"/>
            <a:ext cx="10913696" cy="9651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How do I save a source I found ?  </a:t>
            </a:r>
            <a:endParaRPr lang="en-US" dirty="0"/>
          </a:p>
        </p:txBody>
      </p:sp>
      <p:sp>
        <p:nvSpPr>
          <p:cNvPr id="4" name="Up Arrow 3"/>
          <p:cNvSpPr/>
          <p:nvPr/>
        </p:nvSpPr>
        <p:spPr>
          <a:xfrm rot="2408638">
            <a:off x="8420099" y="5605554"/>
            <a:ext cx="542925" cy="108585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9261" y="1220575"/>
            <a:ext cx="6504599" cy="551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1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815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12375" y="457200"/>
          <a:ext cx="11531281" cy="64008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787181"/>
                <a:gridCol w="3113216"/>
                <a:gridCol w="3610006"/>
                <a:gridCol w="4020878"/>
              </a:tblGrid>
              <a:tr h="337195">
                <a:tc>
                  <a:txBody>
                    <a:bodyPr/>
                    <a:lstStyle/>
                    <a:p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Novice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Intermediate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Advanced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134077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Low</a:t>
                      </a:r>
                      <a:endParaRPr lang="en-US" b="1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Recognizes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isolated words and high frequency phrases in context.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 sentence-length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speech is understandable in certain contexts.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Little to no comprehension of oral texts.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short, conventional narrative and descriptive texts.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 main facts and supporting details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Uneven comprehension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134077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Mid</a:t>
                      </a:r>
                      <a:endParaRPr lang="en-US" b="1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Recognizes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high-frequency phrases, cognates and borrowed words.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Comprehends one phrase at a time.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Repetition needed.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Comprehends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sentence-length speech in many contexts.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Comprehends accurately when topics are familiar.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May derive limited meaning from oral texts.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 most conventional narrative and descriptive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texts.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 main facts and many supporting details.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Comprehends using situational knowledge and understanding of the language.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134077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High</a:t>
                      </a:r>
                      <a:endParaRPr lang="en-US" b="1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 some sentence-length speech in some contexts.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Requires some contextual support.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Uneven comprehension.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Understands, with ease and confidence, 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sentence-length speech in many contexts.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Derives substantial meaning from oral texts with some gaps in understanding.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Understands, with ease and confidence, narrative and descriptive texts of any length.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Comprehends facts and complex factual material.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Recognizes</a:t>
                      </a: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speaker-intended inferences.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Gaps in comprehension may occur when dealing with abstract issues.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3400" y="65316"/>
            <a:ext cx="11310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Where are your students ?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88572" y="805543"/>
            <a:ext cx="3080658" cy="349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70215" y="918865"/>
            <a:ext cx="3042558" cy="543294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72643" y="805544"/>
            <a:ext cx="3565071" cy="144235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7200" y="918865"/>
            <a:ext cx="3570514" cy="5432949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6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2817" y="3105835"/>
            <a:ext cx="79711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hlinkClick r:id="rId2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8296" y="258417"/>
            <a:ext cx="11290852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j-lt"/>
              </a:rPr>
              <a:t>Sources</a:t>
            </a:r>
          </a:p>
          <a:p>
            <a:endParaRPr lang="en-US" sz="2400" dirty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ACTFL </a:t>
            </a:r>
            <a:r>
              <a:rPr lang="en-US" sz="2400" dirty="0" smtClean="0">
                <a:latin typeface="+mj-lt"/>
              </a:rPr>
              <a:t>Proficiency Guidelines 2012: Listening. </a:t>
            </a:r>
            <a:r>
              <a:rPr lang="en-US" sz="2400" dirty="0" smtClean="0">
                <a:latin typeface="+mj-lt"/>
                <a:hlinkClick r:id="rId2"/>
              </a:rPr>
              <a:t>http://www.actfl.org/publications/guidelines-and-manuals/actfl-proficiency-guidelines-2012/english/listening</a:t>
            </a:r>
            <a:r>
              <a:rPr lang="en-US" sz="2400" dirty="0" smtClean="0">
                <a:latin typeface="+mj-lt"/>
              </a:rPr>
              <a:t> (22/02/2016</a:t>
            </a:r>
            <a:r>
              <a:rPr lang="en-US" sz="2400" dirty="0" smtClean="0">
                <a:latin typeface="+mj-lt"/>
              </a:rPr>
              <a:t>).</a:t>
            </a:r>
          </a:p>
          <a:p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Oral Comprehension (listening) in the SL Classroom. </a:t>
            </a:r>
            <a:r>
              <a:rPr lang="en-US" sz="2400" dirty="0" smtClean="0">
                <a:latin typeface="+mj-lt"/>
                <a:hlinkClick r:id="rId3"/>
              </a:rPr>
              <a:t>http://www.educ.ualberta.ca/staff/olenka.bilash/best%20of%20bilash/listening.html</a:t>
            </a:r>
            <a:r>
              <a:rPr lang="en-US" sz="2400" dirty="0" smtClean="0">
                <a:latin typeface="+mj-lt"/>
              </a:rPr>
              <a:t> (</a:t>
            </a:r>
            <a:r>
              <a:rPr lang="en-US" sz="2400" dirty="0" smtClean="0">
                <a:latin typeface="+mj-lt"/>
              </a:rPr>
              <a:t>22/02/2016).</a:t>
            </a:r>
          </a:p>
          <a:p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Chen, </a:t>
            </a:r>
            <a:r>
              <a:rPr lang="en-US" sz="2400" dirty="0" err="1" smtClean="0">
                <a:latin typeface="+mj-lt"/>
              </a:rPr>
              <a:t>Yiching</a:t>
            </a:r>
            <a:r>
              <a:rPr lang="en-US" sz="2400" dirty="0" smtClean="0">
                <a:latin typeface="+mj-lt"/>
              </a:rPr>
              <a:t>. </a:t>
            </a:r>
            <a:r>
              <a:rPr lang="en-US" sz="2400" dirty="0" smtClean="0">
                <a:latin typeface="+mj-lt"/>
              </a:rPr>
              <a:t>Barriers to Acquiring Listening Strategies for EFL Learners and Their Pedagogical Implications.  </a:t>
            </a:r>
            <a:r>
              <a:rPr lang="en-US" sz="2400" dirty="0" smtClean="0">
                <a:latin typeface="+mj-lt"/>
                <a:hlinkClick r:id="rId4"/>
              </a:rPr>
              <a:t>http</a:t>
            </a:r>
            <a:r>
              <a:rPr lang="en-US" sz="2400" dirty="0" smtClean="0">
                <a:latin typeface="+mj-lt"/>
                <a:hlinkClick r:id="rId4"/>
              </a:rPr>
              <a:t>://www.cc.kyoto-su.ac.jp/information/tesl-ej/ej32/a2.html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(22/02/2016).</a:t>
            </a:r>
          </a:p>
          <a:p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Nagel, Donovan.  How to improve your Foreign Language Comprehension.</a:t>
            </a:r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  <a:hlinkClick r:id="rId5"/>
              </a:rPr>
              <a:t>http://www.mezzoguild.com/how-to-improve-foreign-language-comprehension/</a:t>
            </a:r>
            <a:r>
              <a:rPr lang="en-US" sz="2400" dirty="0" smtClean="0">
                <a:latin typeface="+mj-lt"/>
              </a:rPr>
              <a:t> </a:t>
            </a:r>
          </a:p>
          <a:p>
            <a:r>
              <a:rPr lang="en-US" sz="2400" dirty="0" smtClean="0">
                <a:latin typeface="+mj-lt"/>
              </a:rPr>
              <a:t>(22/02/2016).</a:t>
            </a:r>
            <a:endParaRPr lang="en-US" sz="2400" dirty="0" smtClean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15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" y="255078"/>
            <a:ext cx="11532821" cy="1560716"/>
          </a:xfrm>
        </p:spPr>
        <p:txBody>
          <a:bodyPr>
            <a:normAutofit/>
          </a:bodyPr>
          <a:lstStyle/>
          <a:p>
            <a:r>
              <a:rPr lang="en-US" dirty="0" smtClean="0"/>
              <a:t>How comfortable do you feel with the listening activities that you do in class?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2" y="4072467"/>
            <a:ext cx="3136605" cy="26712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0703" y="3998117"/>
            <a:ext cx="2552700" cy="28003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3739" y="3901278"/>
            <a:ext cx="2171700" cy="2905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b="3516"/>
          <a:stretch/>
        </p:blipFill>
        <p:spPr>
          <a:xfrm>
            <a:off x="9670521" y="3926679"/>
            <a:ext cx="2295525" cy="29408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1450" y="1954245"/>
            <a:ext cx="11794597" cy="156966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n"/>
            </a:pPr>
            <a:r>
              <a:rPr lang="en-US" sz="2400" dirty="0" smtClean="0">
                <a:solidFill>
                  <a:srgbClr val="3366CC"/>
                </a:solidFill>
                <a:latin typeface="+mj-lt"/>
                <a:sym typeface="Wingdings" panose="05000000000000000000" pitchFamily="2" charset="2"/>
              </a:rPr>
              <a:t>Completely lost	 </a:t>
            </a:r>
            <a:r>
              <a:rPr lang="en-US" sz="2400" dirty="0" smtClean="0">
                <a:solidFill>
                  <a:srgbClr val="DC3912"/>
                </a:solidFill>
                <a:latin typeface="+mj-lt"/>
                <a:sym typeface="Wingdings" panose="05000000000000000000" pitchFamily="2" charset="2"/>
              </a:rPr>
              <a:t> I understand a few main ideas. </a:t>
            </a:r>
          </a:p>
          <a:p>
            <a:pPr algn="ctr"/>
            <a:r>
              <a:rPr lang="en-US" sz="2400" dirty="0" smtClean="0">
                <a:solidFill>
                  <a:srgbClr val="FF9900"/>
                </a:solidFill>
                <a:latin typeface="+mj-lt"/>
                <a:sym typeface="Wingdings" panose="05000000000000000000" pitchFamily="2" charset="2"/>
              </a:rPr>
              <a:t> I understand most main ideas and a few details.</a:t>
            </a:r>
          </a:p>
          <a:p>
            <a:pPr marL="342900" indent="-342900" algn="ctr">
              <a:buFont typeface="Wingdings" panose="05000000000000000000" pitchFamily="2" charset="2"/>
              <a:buChar char="n"/>
            </a:pPr>
            <a:r>
              <a:rPr lang="en-US" sz="2400" dirty="0" smtClean="0">
                <a:solidFill>
                  <a:srgbClr val="109618"/>
                </a:solidFill>
                <a:latin typeface="+mj-lt"/>
                <a:sym typeface="Wingdings" panose="05000000000000000000" pitchFamily="2" charset="2"/>
              </a:rPr>
              <a:t>I understand a lot of details. </a:t>
            </a:r>
            <a:r>
              <a:rPr lang="en-US" sz="2400" dirty="0" smtClean="0">
                <a:solidFill>
                  <a:srgbClr val="990099"/>
                </a:solidFill>
                <a:latin typeface="+mj-lt"/>
                <a:sym typeface="Wingdings" panose="05000000000000000000" pitchFamily="2" charset="2"/>
              </a:rPr>
              <a:t> I understand just about every word. </a:t>
            </a:r>
          </a:p>
          <a:p>
            <a:pPr algn="ctr"/>
            <a:r>
              <a:rPr lang="en-US" sz="2400" dirty="0" smtClean="0">
                <a:solidFill>
                  <a:srgbClr val="0099C6"/>
                </a:solidFill>
                <a:latin typeface="+mj-lt"/>
                <a:sym typeface="Wingdings" panose="05000000000000000000" pitchFamily="2" charset="2"/>
              </a:rPr>
              <a:t> Not applicable to my class.</a:t>
            </a:r>
          </a:p>
        </p:txBody>
      </p:sp>
    </p:spTree>
    <p:extLst>
      <p:ext uri="{BB962C8B-B14F-4D97-AF65-F5344CB8AC3E}">
        <p14:creationId xmlns:p14="http://schemas.microsoft.com/office/powerpoint/2010/main" val="293896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 to listening comprehension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Fear and anxiety</a:t>
            </a:r>
          </a:p>
          <a:p>
            <a:r>
              <a:rPr lang="en-US" sz="2400" dirty="0" smtClean="0"/>
              <a:t>Speed shock</a:t>
            </a:r>
          </a:p>
          <a:p>
            <a:r>
              <a:rPr lang="en-US" sz="2400" dirty="0"/>
              <a:t>Distractions and the inability to concentrate</a:t>
            </a:r>
          </a:p>
          <a:p>
            <a:r>
              <a:rPr lang="en-US" sz="2400" dirty="0" smtClean="0"/>
              <a:t>Lack of knowledge of linguistic structures</a:t>
            </a:r>
          </a:p>
          <a:p>
            <a:r>
              <a:rPr lang="en-US" sz="2400" dirty="0" smtClean="0"/>
              <a:t>Lack of knowledge of cultural conventions</a:t>
            </a:r>
          </a:p>
          <a:p>
            <a:r>
              <a:rPr lang="en-US" sz="2400" dirty="0" smtClean="0"/>
              <a:t>Accent variations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544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982159"/>
          </a:xfrm>
        </p:spPr>
        <p:txBody>
          <a:bodyPr/>
          <a:lstStyle/>
          <a:p>
            <a:r>
              <a:rPr lang="en-US" dirty="0" smtClean="0"/>
              <a:t>Fear and Anxiety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2438399"/>
            <a:ext cx="8770571" cy="4219575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Many students become anxious when doing listening comprehension in English without visual cues.</a:t>
            </a:r>
          </a:p>
          <a:p>
            <a:r>
              <a:rPr lang="en-US" sz="2800" dirty="0" smtClean="0"/>
              <a:t>The timing of authentic documents can scare students because they are unable to process at their own speed.</a:t>
            </a:r>
          </a:p>
          <a:p>
            <a:pPr lvl="1"/>
            <a:r>
              <a:rPr lang="en-US" sz="2600" dirty="0" smtClean="0"/>
              <a:t>Language that they would have understood on paper becomes challenging because they lack the time to think about the first words before the next words pop up.</a:t>
            </a:r>
          </a:p>
          <a:p>
            <a:r>
              <a:rPr lang="en-US" sz="2800" dirty="0" smtClean="0"/>
              <a:t>Authentic documents frequently put students in contact with structures and phrasing that is strange or foreign to them.</a:t>
            </a:r>
          </a:p>
          <a:p>
            <a:r>
              <a:rPr lang="en-US" sz="2800" dirty="0" smtClean="0"/>
              <a:t>Students need to learn to overcome their fears of listening before they can begin to comprehend authentic documents.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55867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Distractions and the inability to concentrate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Students need to listen in an environment with minimal distractions.</a:t>
            </a:r>
          </a:p>
          <a:p>
            <a:pPr lvl="1"/>
            <a:r>
              <a:rPr lang="en-US" sz="2000" dirty="0" smtClean="0"/>
              <a:t>Help students to see how noises they make during listening activities can impact their fellow students.</a:t>
            </a:r>
          </a:p>
          <a:p>
            <a:pPr lvl="1"/>
            <a:r>
              <a:rPr lang="en-US" sz="2000" dirty="0" smtClean="0"/>
              <a:t>Create </a:t>
            </a:r>
            <a:r>
              <a:rPr lang="en-US" sz="2000" dirty="0" smtClean="0"/>
              <a:t>a listening “routine.”</a:t>
            </a:r>
          </a:p>
          <a:p>
            <a:pPr lvl="1"/>
            <a:r>
              <a:rPr lang="en-US" sz="2000" dirty="0"/>
              <a:t>R</a:t>
            </a:r>
            <a:r>
              <a:rPr lang="en-US" sz="2000" dirty="0" smtClean="0"/>
              <a:t>emind </a:t>
            </a:r>
            <a:r>
              <a:rPr lang="en-US" sz="2000" dirty="0" smtClean="0"/>
              <a:t>students of expectations for listening activities and </a:t>
            </a:r>
            <a:r>
              <a:rPr lang="en-US" sz="2000" dirty="0" smtClean="0"/>
              <a:t>assessments</a:t>
            </a:r>
            <a:r>
              <a:rPr lang="en-US" sz="2000" dirty="0" smtClean="0"/>
              <a:t>.</a:t>
            </a:r>
            <a:endParaRPr lang="en-US" sz="2000" dirty="0"/>
          </a:p>
          <a:p>
            <a:pPr lvl="1"/>
            <a:r>
              <a:rPr lang="en-US" sz="2000" dirty="0" smtClean="0"/>
              <a:t>Hang a “Do not disturb” sign on your door when doing listening activities.</a:t>
            </a:r>
          </a:p>
        </p:txBody>
      </p:sp>
    </p:spTree>
    <p:extLst>
      <p:ext uri="{BB962C8B-B14F-4D97-AF65-F5344CB8AC3E}">
        <p14:creationId xmlns:p14="http://schemas.microsoft.com/office/powerpoint/2010/main" val="91445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Distractions and the inability to concentrate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2438399"/>
            <a:ext cx="8770571" cy="42576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Students </a:t>
            </a:r>
            <a:r>
              <a:rPr lang="en-US" sz="2400" dirty="0" smtClean="0"/>
              <a:t>with attention disorders, auditory processing disorders or hearing impairments may need special accommodations during listening activities</a:t>
            </a:r>
            <a:r>
              <a:rPr lang="en-US" sz="2400" dirty="0" smtClean="0"/>
              <a:t>.</a:t>
            </a:r>
            <a:endParaRPr lang="en-US" sz="2400" dirty="0"/>
          </a:p>
          <a:p>
            <a:pPr lvl="1"/>
            <a:r>
              <a:rPr lang="en-US" sz="2000" dirty="0" smtClean="0"/>
              <a:t>Special Ed accommodations: Preferential seating, repeat one additional time.</a:t>
            </a:r>
          </a:p>
          <a:p>
            <a:pPr lvl="1"/>
            <a:r>
              <a:rPr lang="en-US" sz="2000" dirty="0" smtClean="0"/>
              <a:t>Teacher recommended accommodations (depends on the student): close eyes while listening, note taking, drawing pictures, etc.</a:t>
            </a:r>
          </a:p>
          <a:p>
            <a:pPr lvl="1"/>
            <a:r>
              <a:rPr lang="en-US" sz="2000" dirty="0" smtClean="0"/>
              <a:t>Source selection: the ability to see the speaker’s face while he or she speaks. </a:t>
            </a:r>
            <a:endParaRPr lang="en-US" sz="2000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307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Distractions and the inability to concentrate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Students </a:t>
            </a:r>
            <a:r>
              <a:rPr lang="en-US" sz="2400" dirty="0" smtClean="0"/>
              <a:t>need to sources that are clear and easy to understand.</a:t>
            </a:r>
          </a:p>
          <a:p>
            <a:pPr lvl="1"/>
            <a:r>
              <a:rPr lang="en-US" sz="2000" dirty="0" smtClean="0"/>
              <a:t>Select sources with minimal or quiet background music.</a:t>
            </a:r>
          </a:p>
          <a:p>
            <a:pPr lvl="1"/>
            <a:r>
              <a:rPr lang="en-US" sz="2000" dirty="0" smtClean="0"/>
              <a:t>Avoid sources that </a:t>
            </a:r>
            <a:r>
              <a:rPr lang="en-US" sz="2000" dirty="0" smtClean="0"/>
              <a:t>contain</a:t>
            </a:r>
            <a:r>
              <a:rPr lang="en-US" sz="2000" dirty="0" smtClean="0"/>
              <a:t> </a:t>
            </a:r>
            <a:r>
              <a:rPr lang="en-US" sz="2000" dirty="0" smtClean="0"/>
              <a:t>telephone </a:t>
            </a:r>
            <a:r>
              <a:rPr lang="en-US" sz="2000" dirty="0" smtClean="0"/>
              <a:t>interviews </a:t>
            </a:r>
            <a:r>
              <a:rPr lang="en-US" sz="2000" dirty="0" smtClean="0"/>
              <a:t>or static</a:t>
            </a:r>
            <a:r>
              <a:rPr lang="en-US" sz="2000" dirty="0" smtClean="0"/>
              <a:t>.</a:t>
            </a:r>
          </a:p>
          <a:p>
            <a:r>
              <a:rPr lang="en-US" sz="2200" dirty="0" smtClean="0"/>
              <a:t>Students need exposure to different kinds of French accents.</a:t>
            </a:r>
          </a:p>
          <a:p>
            <a:pPr lvl="1"/>
            <a:r>
              <a:rPr lang="en-US" sz="2000" dirty="0" smtClean="0"/>
              <a:t>Compare similar sources from different speakers to help students anticipate potential sound differences.  </a:t>
            </a:r>
            <a:endParaRPr lang="en-US" sz="2000" dirty="0"/>
          </a:p>
          <a:p>
            <a:r>
              <a:rPr lang="en-US" sz="2200" dirty="0" smtClean="0"/>
              <a:t>Students need exposure to spoken idiosyncrasies of the target culture.</a:t>
            </a:r>
          </a:p>
        </p:txBody>
      </p:sp>
    </p:spTree>
    <p:extLst>
      <p:ext uri="{BB962C8B-B14F-4D97-AF65-F5344CB8AC3E}">
        <p14:creationId xmlns:p14="http://schemas.microsoft.com/office/powerpoint/2010/main" val="424138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3126</TotalTime>
  <Words>1143</Words>
  <Application>Microsoft Office PowerPoint</Application>
  <PresentationFormat>Widescreen</PresentationFormat>
  <Paragraphs>162</Paragraphs>
  <Slides>30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Calibri Light</vt:lpstr>
      <vt:lpstr>Century Schoolbook</vt:lpstr>
      <vt:lpstr>Corbel</vt:lpstr>
      <vt:lpstr>Tahoma</vt:lpstr>
      <vt:lpstr>Wingdings</vt:lpstr>
      <vt:lpstr>Wingdings 2</vt:lpstr>
      <vt:lpstr>HDOfficeLightV0</vt:lpstr>
      <vt:lpstr>Feathered</vt:lpstr>
      <vt:lpstr>Building Listening Comprehension through Authentic French </vt:lpstr>
      <vt:lpstr>PowerPoint Presentation</vt:lpstr>
      <vt:lpstr>PowerPoint Presentation</vt:lpstr>
      <vt:lpstr>How comfortable do you feel with the listening activities that you do in class?</vt:lpstr>
      <vt:lpstr>Barriers to listening comprehension</vt:lpstr>
      <vt:lpstr>Fear and Anxiety</vt:lpstr>
      <vt:lpstr>Distractions and the inability to concentrate </vt:lpstr>
      <vt:lpstr>Distractions and the inability to concentrate </vt:lpstr>
      <vt:lpstr>Distractions and the inability to concentrate </vt:lpstr>
      <vt:lpstr>Speed shock</vt:lpstr>
      <vt:lpstr>PowerPoint Presentation</vt:lpstr>
      <vt:lpstr>PowerPoint Presentation</vt:lpstr>
      <vt:lpstr>Lack of knowledge of linguistic structures</vt:lpstr>
      <vt:lpstr>PowerPoint Presentation</vt:lpstr>
      <vt:lpstr>Modified Cloze</vt:lpstr>
      <vt:lpstr>PowerPoint Presentation</vt:lpstr>
      <vt:lpstr>PowerPoint Presentation</vt:lpstr>
      <vt:lpstr>Lack of knowledge of linguistic structures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can teachers find appropriate authentic sources ?</vt:lpstr>
      <vt:lpstr>Where can teachers find appropriate authentic sources 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Cartwright</dc:creator>
  <cp:lastModifiedBy>Anna Cartwright</cp:lastModifiedBy>
  <cp:revision>52</cp:revision>
  <dcterms:created xsi:type="dcterms:W3CDTF">2016-02-22T19:31:40Z</dcterms:created>
  <dcterms:modified xsi:type="dcterms:W3CDTF">2016-03-05T05:01:49Z</dcterms:modified>
</cp:coreProperties>
</file>